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9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20" r:id="rId28"/>
    <p:sldId id="321" r:id="rId29"/>
    <p:sldId id="322" r:id="rId30"/>
    <p:sldId id="323" r:id="rId31"/>
    <p:sldId id="324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6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59D"/>
    <a:srgbClr val="5E6577"/>
    <a:srgbClr val="9CA09F"/>
    <a:srgbClr val="CA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777"/>
        <p:guide pos="6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D6880-A539-4E6E-8672-5F8910381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0D04B7-4EF3-4FBB-BB1F-318B8127D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682822-0FAC-493A-82B7-A3A87D03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ABF3B3-841A-4115-93E2-1D406FD0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C40D15-D336-4ED7-B905-0EF50B81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03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E3C7D-A1AC-4829-973B-88696D97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8AF6AD-8D42-48C9-9EC0-C3A9904DF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A802F9-8032-4044-8269-C2377617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32EB8A-A264-449F-9355-62D18C66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BAB95D-6581-42B3-AC1F-2E9EA5D1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100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143F27-80EF-4B92-AFB0-A4B7D1798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27A05C-28D1-4F52-ABE0-052A0F80A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8A04EA-28C6-4CCE-AFD7-86A5056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4C1A2B-3054-481F-BCBB-E271377D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56D01C-F1F3-4188-84DF-5515A9A6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332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7FFD9-B1EA-47C4-B1E4-C73BC73D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4DD2E1-E5E1-41B4-8158-A6A5C4B61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78C69B-58B4-4C95-ADDB-166239E6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702983-370D-4DA9-B3DB-405F8618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0836EC-5378-404A-BA92-CC6C392B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43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F1D98-043D-4F1B-AD89-03905B0E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F023E7-0670-44C8-8CCE-93797FB19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AA3116-CF63-45CD-9609-447D6956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1F9F91-CDA1-4252-8D31-9E0CA271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6D9961-B8F2-4695-975A-5C33320B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98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C2220-29B2-4406-A0FE-6D7D9C2E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83E027-C2EE-4B7F-B3AD-2FF6C7951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232286-9BB0-45C9-8423-82C96D6B4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7A0219-D0D0-4F10-A5CF-B96F183D8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E647FE-5644-43F7-A63E-A7662317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ED9108-D701-4636-9FEA-18CA4068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101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A7E06-2758-4B0E-8F00-7651DC1AB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73F684-A27C-419B-B191-5238C5E2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EB228A-B47A-416F-93CB-2B5857A17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59CC68-42EE-48DD-A65A-63806BA2A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D56924-D49A-4162-B175-9D2EFA81D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8436CB-3553-4522-A148-73A46AB2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3F5BFCB-ADB5-4081-B413-D8D8D77D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2194FE-1F2B-4A9C-B667-D0C6DEF5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277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E2ABD-3C45-44FE-A23B-01A00B70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18844F-8A01-4134-9FDD-A047269E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A8ECAC-F063-45CD-8A74-6F34B8EA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9BC3A6-D984-4521-A27F-A82F43B2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285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795C88-8DEF-47FE-A293-F25C38F5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794D96-2273-4580-9469-DD07E346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460146-B9F6-4599-B373-C62676CF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81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05481-4814-4690-8277-F2E91D6F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BCAC58-1007-4F79-B65D-904CD049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7C2290-DC39-4E1C-96F1-04E73AE6B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5C460E-414C-4304-9434-51D9EA42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471CB7-65E8-43D8-9ED5-34731146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09A0CC-4C7B-4B18-A5A5-E09BB32F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606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98833-BFC5-4CA8-A0FD-B070BBF3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3077E6-4EC9-458E-BF93-BA641D409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C680BB-345A-48B3-880F-02D685D68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3C6287-4C3D-4252-8FCF-B7B80B4B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6FF40B-2235-4A92-A743-BF39E855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44A4F7-E7FD-48D6-B934-526A5FC8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681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4F3025-2B9A-4E55-978C-DDF98C43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EAF770-FB85-4D56-AE09-3B5C650C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E749D-6060-443C-ACC0-BEC88DA7C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9F68-498B-4EB7-9708-D419790CD639}" type="datetimeFigureOut">
              <a:rPr lang="de-AT" smtClean="0"/>
              <a:t>15.01.2021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73FE50-2F7E-4F8D-B716-749FF44ED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DAAD8-0BA2-4946-8D16-580D8A70A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3B13B-FF8F-40D1-B9D8-211A3BFF417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081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8D4B6DF-004E-4026-AE41-B73CDDE0D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2524207" y="2634350"/>
            <a:ext cx="7143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dirty="0">
                <a:solidFill>
                  <a:srgbClr val="5E6577"/>
                </a:solidFill>
                <a:latin typeface="Century Gothic" panose="020B0502020202020204" pitchFamily="34" charset="0"/>
              </a:rPr>
              <a:t>MARKETING &amp; PREISGESTALTUNG</a:t>
            </a:r>
          </a:p>
        </p:txBody>
      </p:sp>
    </p:spTree>
    <p:extLst>
      <p:ext uri="{BB962C8B-B14F-4D97-AF65-F5344CB8AC3E}">
        <p14:creationId xmlns:p14="http://schemas.microsoft.com/office/powerpoint/2010/main" val="962602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1ACDD60-CCA5-4BFF-B77F-A4A0AF0C1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LEISTUNGSPOLITIK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Das Logo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Mindestfläche 25 x 25 mm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Diversen Reproduktionstechniken entsprechen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Überlege wo du dein Logo einsetzen möchtest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7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B68B694-1655-439B-A4D1-7747F445E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LEISTUNGSPOLITIK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1" y="1571625"/>
            <a:ext cx="596235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Leistungsumfang: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Herausragenden Leistungsmerkmale ausarbeiten</a:t>
            </a:r>
          </a:p>
          <a:p>
            <a:pPr algn="l"/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Leistungsumfang &gt; „Core Service“ &amp; „Value </a:t>
            </a: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Added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Services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4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30B03E5-8B16-40F1-8DF3-E6C3A86BE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LEISTUNGSPOLITIK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Leistungsqualität: 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Standards definieren z.B.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Reaktionszeit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Kommunikationskanäle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Umfang der Leistungspakete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Zertifizierungen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Awards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9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09BDFA7-BD68-4770-ACE7-370AFFFE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KONTRAHIERUNGSPOLITIK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Faktoren der Preisstrategie: 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Kundennutzen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Kosten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Mitbewerb</a:t>
            </a: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11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DA63180-6389-427C-B0BD-0CB986B4C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KONTRAHIERUNGSPOLITIK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Spezielle Preisstrategie: </a:t>
            </a:r>
          </a:p>
          <a:p>
            <a:pPr marL="457200" indent="-4572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Preisdifferenzierung</a:t>
            </a:r>
          </a:p>
          <a:p>
            <a:pPr marL="457200" indent="-4572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Preisbündelung</a:t>
            </a:r>
          </a:p>
          <a:p>
            <a:pPr marL="457200" indent="-4572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Rabatte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2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5E3E831-207B-4F8D-8FBF-25B388FF9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KONTRAHIERUNGSPOLITIK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Zahlungsbedingungen: 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Im Vertrag bzw. AGB festlegen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Evtl. Teilzahlungen anbieten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12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F69F900-E80D-48F4-B1E4-55679B823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DISTRIBUTIONSPOLITIK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Lieferbedingungen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z.B. in Form von Checklisten</a:t>
            </a:r>
          </a:p>
          <a:p>
            <a:pPr algn="l">
              <a:lnSpc>
                <a:spcPct val="150000"/>
              </a:lnSpc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Standortpolitik: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Langfristige Unternehmensentscheidung 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3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3AC9018-B97E-4848-8A95-CE7F90A81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Relevante Kommunikationspolitik: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Werbung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Public Relations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Netzwerken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Sonstige Instrumente (Online-Marketing)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62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3994043-71B8-4191-B1D8-1BB2E9D72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Kommunikationspolitik: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Definition der Werbeziele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Definition des Werbebudgets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04197E2-E344-4933-A9F1-2978C02F2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594493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Konzeptionierung der Werbebotschaft</a:t>
            </a:r>
          </a:p>
          <a:p>
            <a:pPr algn="l"/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A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ttention – Aufmerksamkeit erregen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I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nterest – Interesse wecken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400" b="1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D</a:t>
            </a:r>
            <a:r>
              <a:rPr lang="de-DE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esire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– der Wunsch nach deiner Leistung wird ausgelöst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A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ction – das Brautpaar bucht dich als Wedding Planner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09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799644E-1901-4356-8BE2-057724EAE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pic>
        <p:nvPicPr>
          <p:cNvPr id="3" name="Grafik 2" descr="Ein Bild, das Gebäude, Hydrant, sitzend, klein enthält.&#10;&#10;Automatisch generierte Beschreibung">
            <a:extLst>
              <a:ext uri="{FF2B5EF4-FFF2-40B4-BE49-F238E27FC236}">
                <a16:creationId xmlns:a16="http://schemas.microsoft.com/office/drawing/2014/main" id="{686E9941-839E-4BD8-B74B-E8AC538A91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" b="13682"/>
          <a:stretch/>
        </p:blipFill>
        <p:spPr>
          <a:xfrm>
            <a:off x="844733" y="1619795"/>
            <a:ext cx="7230454" cy="40756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1800000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458C6FE-11D1-4F59-942F-4219A6981402}"/>
              </a:ext>
            </a:extLst>
          </p:cNvPr>
          <p:cNvSpPr txBox="1"/>
          <p:nvPr/>
        </p:nvSpPr>
        <p:spPr>
          <a:xfrm>
            <a:off x="1289907" y="5935885"/>
            <a:ext cx="13612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AT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Die Elfe Photography</a:t>
            </a:r>
          </a:p>
        </p:txBody>
      </p:sp>
      <p:pic>
        <p:nvPicPr>
          <p:cNvPr id="8" name="Grafik 7" descr="Marke Copyright">
            <a:extLst>
              <a:ext uri="{FF2B5EF4-FFF2-40B4-BE49-F238E27FC236}">
                <a16:creationId xmlns:a16="http://schemas.microsoft.com/office/drawing/2014/main" id="{3970B7C1-4CD0-42F5-9D6B-6B52F9C8F8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2926" y="5929239"/>
            <a:ext cx="230832" cy="23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4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F9B37D6-9A76-4BB8-B019-AAAE7710D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Auswahl der Werbemittel- und Werbeträger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Beurteilung des Werbeerfolgs</a:t>
            </a:r>
          </a:p>
          <a:p>
            <a:pPr lvl="1">
              <a:lnSpc>
                <a:spcPct val="150000"/>
              </a:lnSpc>
            </a:pP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25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773F3E2-DF86-4513-910E-311C80782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Public Relations: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Pressebeziehungen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Interessensvertretung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Trends veröffentlichen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06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9875D77-EEDB-47FE-A375-F8478C1B7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Netzwerke nützen: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Hochzeitsmessen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Branchennetzwerke &amp; -Events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Styled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</a:t>
            </a:r>
            <a:r>
              <a:rPr lang="de-DE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Shoots</a:t>
            </a: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16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2E3D7F8-CE3D-426D-A5B1-62BC459D3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Richtig </a:t>
            </a: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netzwerken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Angebot für Netzwerkpartner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Aufbereitung des Angebots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Wow-Effekt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38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D35AE30-E8E6-4FE0-96E9-78EE8745B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Kooperationsmarketing: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„Reinform“ des Netzwerkens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Win-Win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Situation für alle Beteiligten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Nach Ende Ergebnisse messen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12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E332BF9-CDFF-47FE-AAE4-EDD0E409A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Instrumente des Online-Marketings: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Online Werbung – z.B. Bannerwerbung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Search Engine Marketing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Affiliate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Marketing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Video Marketing</a:t>
            </a:r>
          </a:p>
          <a:p>
            <a:pPr marL="342900" indent="-342900" algn="l">
              <a:lnSpc>
                <a:spcPct val="150000"/>
              </a:lnSpc>
              <a:buSzPct val="130000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Marketing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49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8AA4609-D392-49CF-83B0-53E44B2C9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- Facebook:</a:t>
            </a:r>
          </a:p>
          <a:p>
            <a:pPr algn="l"/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mögliche Zielgruppensteuerung durch:</a:t>
            </a:r>
          </a:p>
          <a:p>
            <a:pPr algn="l"/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Standort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Alter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Sprache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Detailliertes Targeting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Verbindungen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Tagesbudget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Zeitplan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Werbezeitplan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07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B27C062-2136-46D6-B316-FBEBF55A7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- Instagram</a:t>
            </a: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Profil erstellen:</a:t>
            </a:r>
          </a:p>
          <a:p>
            <a:pPr algn="l"/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Nutzername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Öffentliches Profil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Namensfeld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Kurzbiografie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00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F36A3A9-3323-44EE-A47A-68CC4D1BD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599718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- Instagram</a:t>
            </a: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Posts erstellen:</a:t>
            </a:r>
          </a:p>
          <a:p>
            <a:pPr algn="l"/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Verwende Standort-Tags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Inhalt mit Bezug zu Nutzern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Individuell anpassen mit Filter, Tags, Hashtags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Hochwertige Fotos &amp; Verlinkungen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Call </a:t>
            </a: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to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Action-Link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20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1F3F26C-E0C4-4C48-9741-9CB94305E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1" y="1571625"/>
            <a:ext cx="51002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- Instagram</a:t>
            </a: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Stories erstellen:</a:t>
            </a:r>
          </a:p>
          <a:p>
            <a:pPr algn="l"/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Kurzlebig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Nicht so hochwertig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Können nicht mit Kommentaren versehen werden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7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5B7DE40-DBB0-46DA-B25C-5543CBD69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DEFINITION DER ZIELGRUPPE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92180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Segementierungsstrategie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: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Geographische Segmentierung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Demographische Segmentierung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Psychographische Segmentierung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Verhaltensbezogene Segmentierung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30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263229D-15DD-4AD3-920D-858B66AD5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85542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- Instagram</a:t>
            </a: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r>
              <a:rPr lang="de-DE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Hashtags #: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15 # pro Post</a:t>
            </a:r>
          </a:p>
          <a:p>
            <a:pPr marL="1257300" lvl="2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5x Marke</a:t>
            </a:r>
          </a:p>
          <a:p>
            <a:pPr marL="1257300" lvl="2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5x allgemein</a:t>
            </a:r>
          </a:p>
          <a:p>
            <a:pPr marL="1257300" lvl="2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5x unbekannt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32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E766E21-06C5-4F1B-B323-F4343995F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89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KOMMUNIKATIONSPOLITIK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1" y="1571625"/>
            <a:ext cx="59013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Social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 Media - Pinterest</a:t>
            </a:r>
            <a:endParaRPr lang="de-DE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Verwendung für Marketing &amp; tägliche Arbeit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Eigene Pins erstellen oder </a:t>
            </a: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repinnen</a:t>
            </a: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Boards/Pinnwände nach Themen gestalten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6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4F209CE-CCF8-4354-B733-ABDFE967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MARKT- UND UNTERNEHMENSANALYSE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92180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Analyse des </a:t>
            </a:r>
            <a:r>
              <a:rPr lang="de-AT" sz="2400" dirty="0" err="1">
                <a:solidFill>
                  <a:srgbClr val="5E6577"/>
                </a:solidFill>
                <a:latin typeface="Century Gothic" panose="020B0502020202020204" pitchFamily="34" charset="0"/>
              </a:rPr>
              <a:t>Mitbewerbs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: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Stärken/Schwächen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Zielgruppe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Preispolitik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7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8FED80C-5C75-4253-A8FE-59C3B37F9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MARKT- UND UNTERNEHMENSANALYSE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9218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SWOT-Analyse</a:t>
            </a:r>
          </a:p>
          <a:p>
            <a:pPr algn="l"/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EB2D9D9-A3F6-4EDB-859B-F0129D100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437456"/>
              </p:ext>
            </p:extLst>
          </p:nvPr>
        </p:nvGraphicFramePr>
        <p:xfrm>
          <a:off x="1019175" y="2323220"/>
          <a:ext cx="5799636" cy="370441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899818">
                  <a:extLst>
                    <a:ext uri="{9D8B030D-6E8A-4147-A177-3AD203B41FA5}">
                      <a16:colId xmlns:a16="http://schemas.microsoft.com/office/drawing/2014/main" val="1737368709"/>
                    </a:ext>
                  </a:extLst>
                </a:gridCol>
                <a:gridCol w="2899818">
                  <a:extLst>
                    <a:ext uri="{9D8B030D-6E8A-4147-A177-3AD203B41FA5}">
                      <a16:colId xmlns:a16="http://schemas.microsoft.com/office/drawing/2014/main" val="1493414757"/>
                    </a:ext>
                  </a:extLst>
                </a:gridCol>
              </a:tblGrid>
              <a:tr h="1852206">
                <a:tc>
                  <a:txBody>
                    <a:bodyPr/>
                    <a:lstStyle/>
                    <a:p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 – </a:t>
                      </a:r>
                      <a:r>
                        <a:rPr lang="de-A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Strength</a:t>
                      </a: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(Stärken)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 – </a:t>
                      </a:r>
                      <a:r>
                        <a:rPr lang="de-A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Weakness</a:t>
                      </a: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(Schwächen)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081182"/>
                  </a:ext>
                </a:extLst>
              </a:tr>
              <a:tr h="1852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 – </a:t>
                      </a:r>
                      <a:r>
                        <a:rPr lang="de-A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Opportunities</a:t>
                      </a: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(Chancen)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T-</a:t>
                      </a:r>
                      <a:r>
                        <a:rPr lang="de-AT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Threats</a:t>
                      </a: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(Risiken)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62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91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4C3BC61C-988E-410E-B52C-54838EB71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DEFINITION DER UNTERNEHMENSZIELE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591881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SMART-Formel:</a:t>
            </a:r>
          </a:p>
          <a:p>
            <a:pPr marL="2063750" indent="-2063750" algn="l" defTabSz="800100">
              <a:tabLst>
                <a:tab pos="2057400" algn="l"/>
              </a:tabLst>
            </a:pPr>
            <a:r>
              <a:rPr lang="de-AT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S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pezifisch	Ziele müssen eindeutig definiert sein</a:t>
            </a:r>
          </a:p>
          <a:p>
            <a:pPr marL="2063750" indent="-2063750" algn="l" defTabSz="800100">
              <a:tabLst>
                <a:tab pos="2057400" algn="l"/>
              </a:tabLst>
            </a:pPr>
            <a:r>
              <a:rPr lang="de-AT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M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essbar	Ziele müssen messbar sein</a:t>
            </a:r>
          </a:p>
          <a:p>
            <a:pPr marL="2063750" indent="-2063750" algn="l" defTabSz="800100">
              <a:tabLst>
                <a:tab pos="2057400" algn="l"/>
              </a:tabLst>
            </a:pPr>
            <a:r>
              <a:rPr lang="de-AT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A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ttraktiv	Ziele sollten ansprechend, erstrebenswert sein</a:t>
            </a:r>
          </a:p>
          <a:p>
            <a:pPr marL="2063750" indent="-2063750" algn="l" defTabSz="800100">
              <a:tabLst>
                <a:tab pos="2057400" algn="l"/>
              </a:tabLst>
            </a:pPr>
            <a:r>
              <a:rPr lang="de-AT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R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ealistisch	Ziele sollten möglich, realisierbar sein</a:t>
            </a:r>
          </a:p>
          <a:p>
            <a:pPr marL="2063750" indent="-2063750" algn="l" defTabSz="800100">
              <a:tabLst>
                <a:tab pos="2057400" algn="l"/>
              </a:tabLst>
            </a:pPr>
            <a:r>
              <a:rPr lang="de-AT" sz="2400" b="1" dirty="0">
                <a:solidFill>
                  <a:srgbClr val="5E6577"/>
                </a:solidFill>
                <a:latin typeface="Century Gothic" panose="020B0502020202020204" pitchFamily="34" charset="0"/>
              </a:rPr>
              <a:t>T</a:t>
            </a: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erminiert	Ziele sollten mit einem fixen Datum festgelegt werden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Grafik 2" descr="Pfeil nach rechts">
            <a:extLst>
              <a:ext uri="{FF2B5EF4-FFF2-40B4-BE49-F238E27FC236}">
                <a16:creationId xmlns:a16="http://schemas.microsoft.com/office/drawing/2014/main" id="{3814FDD2-EEF7-409A-ABDB-564C7CDAF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7385" y="1710287"/>
            <a:ext cx="468086" cy="914400"/>
          </a:xfrm>
          <a:prstGeom prst="rect">
            <a:avLst/>
          </a:prstGeom>
        </p:spPr>
      </p:pic>
      <p:pic>
        <p:nvPicPr>
          <p:cNvPr id="4" name="Grafik 3" descr="Pfeil nach rechts">
            <a:extLst>
              <a:ext uri="{FF2B5EF4-FFF2-40B4-BE49-F238E27FC236}">
                <a16:creationId xmlns:a16="http://schemas.microsoft.com/office/drawing/2014/main" id="{543762F4-0B9D-4AC4-A419-3CFE80C99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7385" y="2433855"/>
            <a:ext cx="468086" cy="914400"/>
          </a:xfrm>
          <a:prstGeom prst="rect">
            <a:avLst/>
          </a:prstGeom>
        </p:spPr>
      </p:pic>
      <p:pic>
        <p:nvPicPr>
          <p:cNvPr id="5" name="Grafik 4" descr="Pfeil nach rechts">
            <a:extLst>
              <a:ext uri="{FF2B5EF4-FFF2-40B4-BE49-F238E27FC236}">
                <a16:creationId xmlns:a16="http://schemas.microsoft.com/office/drawing/2014/main" id="{33DC6DC6-2937-4D70-81B4-559DEBDB6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7385" y="3226210"/>
            <a:ext cx="468086" cy="914400"/>
          </a:xfrm>
          <a:prstGeom prst="rect">
            <a:avLst/>
          </a:prstGeom>
        </p:spPr>
      </p:pic>
      <p:pic>
        <p:nvPicPr>
          <p:cNvPr id="12" name="Grafik 11" descr="Pfeil nach rechts">
            <a:extLst>
              <a:ext uri="{FF2B5EF4-FFF2-40B4-BE49-F238E27FC236}">
                <a16:creationId xmlns:a16="http://schemas.microsoft.com/office/drawing/2014/main" id="{02F502E8-1A1C-4D88-9A71-9DB747D39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7385" y="4289015"/>
            <a:ext cx="468086" cy="914400"/>
          </a:xfrm>
          <a:prstGeom prst="rect">
            <a:avLst/>
          </a:prstGeom>
        </p:spPr>
      </p:pic>
      <p:pic>
        <p:nvPicPr>
          <p:cNvPr id="14" name="Grafik 13" descr="Pfeil nach rechts">
            <a:extLst>
              <a:ext uri="{FF2B5EF4-FFF2-40B4-BE49-F238E27FC236}">
                <a16:creationId xmlns:a16="http://schemas.microsoft.com/office/drawing/2014/main" id="{588EF6BB-6FBF-403E-9B43-7A9757DCF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5613" y="5038819"/>
            <a:ext cx="46808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8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8288763-0C53-4778-8E13-BCA3227E1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LEISTUNGSPOLITIK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92180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Unternehmensname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Unterscheidbarkeit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Relevanz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Einprägsamkeit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Flexibilität</a:t>
            </a:r>
          </a:p>
          <a:p>
            <a:pPr algn="l">
              <a:lnSpc>
                <a:spcPct val="150000"/>
              </a:lnSpc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8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44F9D44-6814-45BC-8317-CF290D6A2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LEISTUNGSPOLITIK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Corporate Identity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Unternehmenspersönlichkeit &amp; Wiedererkennungswert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Corporate Design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Einheitliches Erscheinungsbild in der gesamten Kommunikation</a:t>
            </a:r>
          </a:p>
          <a:p>
            <a:pPr algn="l">
              <a:lnSpc>
                <a:spcPct val="150000"/>
              </a:lnSpc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52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14043E0-FE8D-4432-80F9-DC618FEC4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0054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E1060E5-AF13-4290-992F-76390BF1738D}"/>
              </a:ext>
            </a:extLst>
          </p:cNvPr>
          <p:cNvSpPr txBox="1"/>
          <p:nvPr/>
        </p:nvSpPr>
        <p:spPr>
          <a:xfrm>
            <a:off x="899999" y="900000"/>
            <a:ext cx="7003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>
                <a:solidFill>
                  <a:srgbClr val="43959D"/>
                </a:solidFill>
                <a:latin typeface="Century Gothic" panose="020B0502020202020204" pitchFamily="34" charset="0"/>
              </a:rPr>
              <a:t>MARKETING-MIX - LEISTUNGSPOLITIK</a:t>
            </a:r>
            <a:endParaRPr lang="de-AT" sz="2400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BDAF7E-AFF8-4F58-8FC7-5AB67C9F738F}"/>
              </a:ext>
            </a:extLst>
          </p:cNvPr>
          <p:cNvSpPr txBox="1"/>
          <p:nvPr/>
        </p:nvSpPr>
        <p:spPr>
          <a:xfrm>
            <a:off x="900000" y="1571625"/>
            <a:ext cx="711732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Das Logo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Soll authentisch sein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Sympathisch wirken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Einzigartig und unverwechselbar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Einfach gestaltet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Ästhetisch ansprechend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dirty="0">
                <a:solidFill>
                  <a:srgbClr val="5E6577"/>
                </a:solidFill>
                <a:latin typeface="Century Gothic" panose="020B0502020202020204" pitchFamily="34" charset="0"/>
              </a:rPr>
              <a:t>Auch schwarz/weiß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50000"/>
              </a:lnSpc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AT" sz="2400" dirty="0">
              <a:solidFill>
                <a:srgbClr val="5E6577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Tx/>
              <a:buChar char="-"/>
            </a:pPr>
            <a:endParaRPr lang="de-AT" dirty="0">
              <a:solidFill>
                <a:srgbClr val="43959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5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rgbClr val="43959D"/>
            </a:solidFill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Breitbild</PresentationFormat>
  <Paragraphs>265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Century Gothic</vt:lpstr>
      <vt:lpstr>Symbol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Hummel</dc:creator>
  <cp:lastModifiedBy>Susanne Hummel</cp:lastModifiedBy>
  <cp:revision>52</cp:revision>
  <dcterms:created xsi:type="dcterms:W3CDTF">2020-06-29T10:28:45Z</dcterms:created>
  <dcterms:modified xsi:type="dcterms:W3CDTF">2021-01-15T08:00:38Z</dcterms:modified>
</cp:coreProperties>
</file>